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6" r:id="rId6"/>
    <p:sldId id="287" r:id="rId7"/>
    <p:sldId id="288" r:id="rId8"/>
    <p:sldId id="276" r:id="rId9"/>
    <p:sldId id="267" r:id="rId10"/>
    <p:sldId id="268" r:id="rId11"/>
    <p:sldId id="289" r:id="rId12"/>
    <p:sldId id="277" r:id="rId13"/>
    <p:sldId id="261" r:id="rId14"/>
    <p:sldId id="275" r:id="rId15"/>
    <p:sldId id="278" r:id="rId16"/>
    <p:sldId id="260" r:id="rId17"/>
    <p:sldId id="2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1"/>
    <a:srgbClr val="F1F1F1"/>
    <a:srgbClr val="ED4022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224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0874" y="2480149"/>
            <a:ext cx="47008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2019</a:t>
            </a:r>
          </a:p>
          <a:p>
            <a:r>
              <a:rPr lang="zh-CN" altLang="en-US" sz="4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软件课设验收答辩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0873" y="6056366"/>
            <a:ext cx="230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汇报人：优品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874" y="4605925"/>
            <a:ext cx="32075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</a:p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data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3414" y="4483121"/>
            <a:ext cx="450666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1604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 陶威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模块详解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详解遍历算法的实现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12240" y="2868504"/>
            <a:ext cx="4350636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采用了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的自定义坐标格式，因此采用了递归来实现基于“下一跳”的路径遍历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主要思想为，遍历所有可到达的且未被遍历的坐标，直至到达起点且所有人文景点被遍历，求出这些路径中的最短距离，即得到最短路径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512240" y="1833469"/>
            <a:ext cx="177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遍历算法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9B7F77-6217-4AAE-B15B-ABEC21AD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4" y="1607333"/>
            <a:ext cx="7213906" cy="45752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模块详解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详解导航算法的实现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12240" y="2868504"/>
            <a:ext cx="4350636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最短路径算法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具体思想为，使用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保存起点到所有点的距离，遍历可到达的点并更新距离值，遍历过程中如距离未比已存的距离短则直接丢弃该条路径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512240" y="1833469"/>
            <a:ext cx="177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导航算法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9B7F77-6217-4AAE-B15B-ABEC21AD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11012"/>
            <a:ext cx="6523128" cy="6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4405408" y="3909532"/>
            <a:ext cx="338118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具体流程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6235792" y="3280549"/>
            <a:ext cx="236350" cy="211798"/>
            <a:chOff x="7384500" y="4999605"/>
            <a:chExt cx="576302" cy="516437"/>
          </a:xfrm>
          <a:solidFill>
            <a:schemeClr val="bg1">
              <a:lumMod val="95000"/>
            </a:schemeClr>
          </a:solidFill>
        </p:grpSpPr>
        <p:sp>
          <p:nvSpPr>
            <p:cNvPr id="28" name="Freeform 387"/>
            <p:cNvSpPr/>
            <p:nvPr/>
          </p:nvSpPr>
          <p:spPr bwMode="auto">
            <a:xfrm>
              <a:off x="7691044" y="5267200"/>
              <a:ext cx="269758" cy="248842"/>
            </a:xfrm>
            <a:custGeom>
              <a:avLst/>
              <a:gdLst>
                <a:gd name="T0" fmla="*/ 139 w 158"/>
                <a:gd name="T1" fmla="*/ 74 h 146"/>
                <a:gd name="T2" fmla="*/ 46 w 158"/>
                <a:gd name="T3" fmla="*/ 0 h 146"/>
                <a:gd name="T4" fmla="*/ 28 w 158"/>
                <a:gd name="T5" fmla="*/ 33 h 146"/>
                <a:gd name="T6" fmla="*/ 0 w 158"/>
                <a:gd name="T7" fmla="*/ 58 h 146"/>
                <a:gd name="T8" fmla="*/ 91 w 158"/>
                <a:gd name="T9" fmla="*/ 131 h 146"/>
                <a:gd name="T10" fmla="*/ 138 w 158"/>
                <a:gd name="T11" fmla="*/ 121 h 146"/>
                <a:gd name="T12" fmla="*/ 139 w 158"/>
                <a:gd name="T13" fmla="*/ 7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46">
                  <a:moveTo>
                    <a:pt x="139" y="74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2" y="11"/>
                    <a:pt x="36" y="22"/>
                    <a:pt x="28" y="33"/>
                  </a:cubicBezTo>
                  <a:cubicBezTo>
                    <a:pt x="19" y="43"/>
                    <a:pt x="10" y="51"/>
                    <a:pt x="0" y="58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117" y="146"/>
                    <a:pt x="138" y="121"/>
                  </a:cubicBezTo>
                  <a:cubicBezTo>
                    <a:pt x="158" y="95"/>
                    <a:pt x="139" y="74"/>
                    <a:pt x="13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reeform 388"/>
            <p:cNvSpPr/>
            <p:nvPr/>
          </p:nvSpPr>
          <p:spPr bwMode="auto">
            <a:xfrm>
              <a:off x="7384500" y="4999605"/>
              <a:ext cx="386606" cy="385163"/>
            </a:xfrm>
            <a:custGeom>
              <a:avLst/>
              <a:gdLst>
                <a:gd name="T0" fmla="*/ 195 w 227"/>
                <a:gd name="T1" fmla="*/ 180 h 226"/>
                <a:gd name="T2" fmla="*/ 213 w 227"/>
                <a:gd name="T3" fmla="*/ 146 h 226"/>
                <a:gd name="T4" fmla="*/ 179 w 227"/>
                <a:gd name="T5" fmla="*/ 30 h 226"/>
                <a:gd name="T6" fmla="*/ 65 w 227"/>
                <a:gd name="T7" fmla="*/ 18 h 226"/>
                <a:gd name="T8" fmla="*/ 119 w 227"/>
                <a:gd name="T9" fmla="*/ 61 h 226"/>
                <a:gd name="T10" fmla="*/ 112 w 227"/>
                <a:gd name="T11" fmla="*/ 113 h 226"/>
                <a:gd name="T12" fmla="*/ 62 w 227"/>
                <a:gd name="T13" fmla="*/ 135 h 226"/>
                <a:gd name="T14" fmla="*/ 8 w 227"/>
                <a:gd name="T15" fmla="*/ 91 h 226"/>
                <a:gd name="T16" fmla="*/ 46 w 227"/>
                <a:gd name="T17" fmla="*/ 196 h 226"/>
                <a:gd name="T18" fmla="*/ 166 w 227"/>
                <a:gd name="T19" fmla="*/ 204 h 226"/>
                <a:gd name="T20" fmla="*/ 195 w 227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26">
                  <a:moveTo>
                    <a:pt x="195" y="180"/>
                  </a:moveTo>
                  <a:cubicBezTo>
                    <a:pt x="203" y="169"/>
                    <a:pt x="209" y="158"/>
                    <a:pt x="213" y="146"/>
                  </a:cubicBezTo>
                  <a:cubicBezTo>
                    <a:pt x="227" y="105"/>
                    <a:pt x="214" y="58"/>
                    <a:pt x="179" y="30"/>
                  </a:cubicBezTo>
                  <a:cubicBezTo>
                    <a:pt x="145" y="3"/>
                    <a:pt x="101" y="0"/>
                    <a:pt x="65" y="18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62" y="135"/>
                    <a:pt x="62" y="135"/>
                    <a:pt x="62" y="13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0" y="129"/>
                    <a:pt x="13" y="170"/>
                    <a:pt x="46" y="196"/>
                  </a:cubicBezTo>
                  <a:cubicBezTo>
                    <a:pt x="81" y="225"/>
                    <a:pt x="129" y="226"/>
                    <a:pt x="166" y="204"/>
                  </a:cubicBezTo>
                  <a:cubicBezTo>
                    <a:pt x="177" y="198"/>
                    <a:pt x="187" y="190"/>
                    <a:pt x="195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9810" y="2339503"/>
            <a:ext cx="193903" cy="236350"/>
            <a:chOff x="6069810" y="2547847"/>
            <a:chExt cx="193903" cy="236350"/>
          </a:xfrm>
          <a:solidFill>
            <a:schemeClr val="bg1">
              <a:lumMod val="95000"/>
            </a:schemeClr>
          </a:solidFill>
        </p:grpSpPr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6069810" y="2547847"/>
              <a:ext cx="193903" cy="236350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6097370" y="2601367"/>
              <a:ext cx="138783" cy="145919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4" name="Freeform 6"/>
          <p:cNvSpPr/>
          <p:nvPr/>
        </p:nvSpPr>
        <p:spPr bwMode="auto">
          <a:xfrm rot="16200000">
            <a:off x="5663083" y="4415006"/>
            <a:ext cx="1094999" cy="1478247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6250921" y="4956462"/>
            <a:ext cx="236350" cy="234763"/>
            <a:chOff x="6463926" y="2278309"/>
            <a:chExt cx="708057" cy="703302"/>
          </a:xfrm>
          <a:solidFill>
            <a:schemeClr val="bg1">
              <a:lumMod val="95000"/>
            </a:schemeClr>
          </a:solidFill>
        </p:grpSpPr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801517" y="4112566"/>
            <a:ext cx="177662" cy="236350"/>
            <a:chOff x="8776738" y="4901987"/>
            <a:chExt cx="528116" cy="702571"/>
          </a:xfrm>
          <a:solidFill>
            <a:schemeClr val="bg1">
              <a:lumMod val="95000"/>
            </a:schemeClr>
          </a:solidFill>
        </p:grpSpPr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8776738" y="4901987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reeform 24"/>
            <p:cNvSpPr/>
            <p:nvPr/>
          </p:nvSpPr>
          <p:spPr bwMode="auto">
            <a:xfrm>
              <a:off x="8785515" y="5009147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37727" y="5191225"/>
            <a:ext cx="388877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测试是否有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或者不够完善的地方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7" y="482450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运行调试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37727" y="3552233"/>
            <a:ext cx="388877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工程模板，写好项目骨架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6"/>
          <p:cNvSpPr txBox="1"/>
          <p:nvPr/>
        </p:nvSpPr>
        <p:spPr>
          <a:xfrm>
            <a:off x="7037727" y="3185514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搭建工程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190835" y="4296736"/>
            <a:ext cx="388877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分层级，分阶段开发，使用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版本控制工具，规范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message</a:t>
            </a:r>
          </a:p>
        </p:txBody>
      </p:sp>
      <p:sp>
        <p:nvSpPr>
          <p:cNvPr id="49" name="TextBox 76"/>
          <p:cNvSpPr txBox="1"/>
          <p:nvPr/>
        </p:nvSpPr>
        <p:spPr>
          <a:xfrm>
            <a:off x="3742585" y="3930017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规范开发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190835" y="2657744"/>
            <a:ext cx="388877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研读题目，确定整体思路和程序框架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3742585" y="2291025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规范而语义化的提交记录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7045256" y="2189397"/>
            <a:ext cx="2555790" cy="806840"/>
          </a:xfrm>
          <a:prstGeom prst="rect">
            <a:avLst/>
          </a:prstGeom>
          <a:solidFill>
            <a:srgbClr val="002B41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b="1" dirty="0"/>
              <a:t>提交记录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7045256" y="3282057"/>
            <a:ext cx="4256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message</a:t>
            </a:r>
            <a:r>
              <a:rPr lang="zh-CN" altLang="en-US" sz="2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57D3B58-22C3-44DB-9D4F-7560DA5F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1" y="889233"/>
            <a:ext cx="5090807" cy="59687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242401" y="3909532"/>
            <a:ext cx="1707199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 demo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运行截图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2C42C-CE19-41A8-BD21-03370F802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13" y="882827"/>
            <a:ext cx="7458974" cy="5824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40874" y="2997736"/>
            <a:ext cx="550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07" y="2197894"/>
            <a:ext cx="175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6348911" y="1257313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6412104" y="133548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6977" y="1677367"/>
            <a:ext cx="1456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feature</a:t>
            </a:r>
          </a:p>
        </p:txBody>
      </p:sp>
      <p:sp>
        <p:nvSpPr>
          <p:cNvPr id="12" name="TextBox 76"/>
          <p:cNvSpPr txBox="1"/>
          <p:nvPr/>
        </p:nvSpPr>
        <p:spPr>
          <a:xfrm>
            <a:off x="7256976" y="1211017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6348911" y="2501778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6412104" y="257995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6977" y="2921832"/>
            <a:ext cx="1964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 introduction</a:t>
            </a:r>
          </a:p>
        </p:txBody>
      </p:sp>
      <p:sp>
        <p:nvSpPr>
          <p:cNvPr id="16" name="TextBox 76"/>
          <p:cNvSpPr txBox="1"/>
          <p:nvPr/>
        </p:nvSpPr>
        <p:spPr>
          <a:xfrm>
            <a:off x="7256976" y="2455482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模块详解</a:t>
            </a: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6348911" y="3749140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6412104" y="3827315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56977" y="4169194"/>
            <a:ext cx="2053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7256976" y="3702844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sp>
        <p:nvSpPr>
          <p:cNvPr id="21" name="椭圆 1"/>
          <p:cNvSpPr>
            <a:spLocks noChangeArrowheads="1"/>
          </p:cNvSpPr>
          <p:nvPr/>
        </p:nvSpPr>
        <p:spPr bwMode="auto">
          <a:xfrm>
            <a:off x="6348911" y="4989432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412104" y="5067607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6977" y="5409486"/>
            <a:ext cx="1073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 demo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7256976" y="4943136"/>
            <a:ext cx="2897077" cy="5232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4917407" y="3909532"/>
            <a:ext cx="2357185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feature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三大特色功能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376084" y="4231473"/>
            <a:ext cx="2462967" cy="1943318"/>
          </a:xfrm>
          <a:custGeom>
            <a:avLst/>
            <a:gdLst>
              <a:gd name="T0" fmla="*/ 134 w 608"/>
              <a:gd name="T1" fmla="*/ 0 h 480"/>
              <a:gd name="T2" fmla="*/ 136 w 608"/>
              <a:gd name="T3" fmla="*/ 2 h 480"/>
              <a:gd name="T4" fmla="*/ 118 w 608"/>
              <a:gd name="T5" fmla="*/ 78 h 480"/>
              <a:gd name="T6" fmla="*/ 91 w 608"/>
              <a:gd name="T7" fmla="*/ 291 h 480"/>
              <a:gd name="T8" fmla="*/ 317 w 608"/>
              <a:gd name="T9" fmla="*/ 355 h 480"/>
              <a:gd name="T10" fmla="*/ 482 w 608"/>
              <a:gd name="T11" fmla="*/ 187 h 480"/>
              <a:gd name="T12" fmla="*/ 512 w 608"/>
              <a:gd name="T13" fmla="*/ 128 h 480"/>
              <a:gd name="T14" fmla="*/ 473 w 608"/>
              <a:gd name="T15" fmla="*/ 115 h 480"/>
              <a:gd name="T16" fmla="*/ 576 w 608"/>
              <a:gd name="T17" fmla="*/ 20 h 480"/>
              <a:gd name="T18" fmla="*/ 608 w 608"/>
              <a:gd name="T19" fmla="*/ 154 h 480"/>
              <a:gd name="T20" fmla="*/ 603 w 608"/>
              <a:gd name="T21" fmla="*/ 155 h 480"/>
              <a:gd name="T22" fmla="*/ 546 w 608"/>
              <a:gd name="T23" fmla="*/ 183 h 480"/>
              <a:gd name="T24" fmla="*/ 355 w 608"/>
              <a:gd name="T25" fmla="*/ 397 h 480"/>
              <a:gd name="T26" fmla="*/ 7 w 608"/>
              <a:gd name="T27" fmla="*/ 211 h 480"/>
              <a:gd name="T28" fmla="*/ 134 w 608"/>
              <a:gd name="T29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480">
                <a:moveTo>
                  <a:pt x="134" y="0"/>
                </a:moveTo>
                <a:cubicBezTo>
                  <a:pt x="135" y="1"/>
                  <a:pt x="136" y="2"/>
                  <a:pt x="136" y="2"/>
                </a:cubicBezTo>
                <a:cubicBezTo>
                  <a:pt x="148" y="32"/>
                  <a:pt x="147" y="53"/>
                  <a:pt x="118" y="78"/>
                </a:cubicBezTo>
                <a:cubicBezTo>
                  <a:pt x="53" y="133"/>
                  <a:pt x="45" y="224"/>
                  <a:pt x="91" y="291"/>
                </a:cubicBezTo>
                <a:cubicBezTo>
                  <a:pt x="144" y="367"/>
                  <a:pt x="237" y="394"/>
                  <a:pt x="317" y="355"/>
                </a:cubicBezTo>
                <a:cubicBezTo>
                  <a:pt x="392" y="319"/>
                  <a:pt x="443" y="258"/>
                  <a:pt x="482" y="187"/>
                </a:cubicBezTo>
                <a:cubicBezTo>
                  <a:pt x="492" y="168"/>
                  <a:pt x="501" y="149"/>
                  <a:pt x="512" y="128"/>
                </a:cubicBezTo>
                <a:cubicBezTo>
                  <a:pt x="498" y="123"/>
                  <a:pt x="487" y="120"/>
                  <a:pt x="473" y="115"/>
                </a:cubicBezTo>
                <a:cubicBezTo>
                  <a:pt x="507" y="83"/>
                  <a:pt x="540" y="53"/>
                  <a:pt x="576" y="20"/>
                </a:cubicBezTo>
                <a:cubicBezTo>
                  <a:pt x="587" y="68"/>
                  <a:pt x="598" y="111"/>
                  <a:pt x="608" y="154"/>
                </a:cubicBezTo>
                <a:cubicBezTo>
                  <a:pt x="604" y="155"/>
                  <a:pt x="603" y="156"/>
                  <a:pt x="603" y="155"/>
                </a:cubicBezTo>
                <a:cubicBezTo>
                  <a:pt x="563" y="146"/>
                  <a:pt x="564" y="146"/>
                  <a:pt x="546" y="183"/>
                </a:cubicBezTo>
                <a:cubicBezTo>
                  <a:pt x="503" y="273"/>
                  <a:pt x="443" y="348"/>
                  <a:pt x="355" y="397"/>
                </a:cubicBezTo>
                <a:cubicBezTo>
                  <a:pt x="206" y="480"/>
                  <a:pt x="20" y="381"/>
                  <a:pt x="7" y="211"/>
                </a:cubicBezTo>
                <a:cubicBezTo>
                  <a:pt x="0" y="130"/>
                  <a:pt x="63" y="26"/>
                  <a:pt x="134" y="0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335933" y="3778390"/>
            <a:ext cx="2377075" cy="2164490"/>
          </a:xfrm>
          <a:custGeom>
            <a:avLst/>
            <a:gdLst>
              <a:gd name="T0" fmla="*/ 0 w 587"/>
              <a:gd name="T1" fmla="*/ 91 h 535"/>
              <a:gd name="T2" fmla="*/ 98 w 587"/>
              <a:gd name="T3" fmla="*/ 0 h 535"/>
              <a:gd name="T4" fmla="*/ 104 w 587"/>
              <a:gd name="T5" fmla="*/ 5 h 535"/>
              <a:gd name="T6" fmla="*/ 150 w 587"/>
              <a:gd name="T7" fmla="*/ 36 h 535"/>
              <a:gd name="T8" fmla="*/ 411 w 587"/>
              <a:gd name="T9" fmla="*/ 79 h 535"/>
              <a:gd name="T10" fmla="*/ 478 w 587"/>
              <a:gd name="T11" fmla="*/ 466 h 535"/>
              <a:gd name="T12" fmla="*/ 245 w 587"/>
              <a:gd name="T13" fmla="*/ 506 h 535"/>
              <a:gd name="T14" fmla="*/ 216 w 587"/>
              <a:gd name="T15" fmla="*/ 493 h 535"/>
              <a:gd name="T16" fmla="*/ 203 w 587"/>
              <a:gd name="T17" fmla="*/ 484 h 535"/>
              <a:gd name="T18" fmla="*/ 237 w 587"/>
              <a:gd name="T19" fmla="*/ 451 h 535"/>
              <a:gd name="T20" fmla="*/ 255 w 587"/>
              <a:gd name="T21" fmla="*/ 452 h 535"/>
              <a:gd name="T22" fmla="*/ 349 w 587"/>
              <a:gd name="T23" fmla="*/ 466 h 535"/>
              <a:gd name="T24" fmla="*/ 490 w 587"/>
              <a:gd name="T25" fmla="*/ 248 h 535"/>
              <a:gd name="T26" fmla="*/ 358 w 587"/>
              <a:gd name="T27" fmla="*/ 116 h 535"/>
              <a:gd name="T28" fmla="*/ 137 w 587"/>
              <a:gd name="T29" fmla="*/ 92 h 535"/>
              <a:gd name="T30" fmla="*/ 127 w 587"/>
              <a:gd name="T31" fmla="*/ 95 h 535"/>
              <a:gd name="T32" fmla="*/ 131 w 587"/>
              <a:gd name="T33" fmla="*/ 131 h 535"/>
              <a:gd name="T34" fmla="*/ 0 w 587"/>
              <a:gd name="T35" fmla="*/ 91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535">
                <a:moveTo>
                  <a:pt x="0" y="91"/>
                </a:moveTo>
                <a:cubicBezTo>
                  <a:pt x="35" y="59"/>
                  <a:pt x="67" y="29"/>
                  <a:pt x="98" y="0"/>
                </a:cubicBezTo>
                <a:cubicBezTo>
                  <a:pt x="101" y="2"/>
                  <a:pt x="103" y="3"/>
                  <a:pt x="104" y="5"/>
                </a:cubicBezTo>
                <a:cubicBezTo>
                  <a:pt x="115" y="38"/>
                  <a:pt x="115" y="39"/>
                  <a:pt x="150" y="36"/>
                </a:cubicBezTo>
                <a:cubicBezTo>
                  <a:pt x="241" y="29"/>
                  <a:pt x="328" y="40"/>
                  <a:pt x="411" y="79"/>
                </a:cubicBezTo>
                <a:cubicBezTo>
                  <a:pt x="584" y="161"/>
                  <a:pt x="587" y="364"/>
                  <a:pt x="478" y="466"/>
                </a:cubicBezTo>
                <a:cubicBezTo>
                  <a:pt x="411" y="529"/>
                  <a:pt x="330" y="535"/>
                  <a:pt x="245" y="506"/>
                </a:cubicBezTo>
                <a:cubicBezTo>
                  <a:pt x="235" y="503"/>
                  <a:pt x="225" y="498"/>
                  <a:pt x="216" y="493"/>
                </a:cubicBezTo>
                <a:cubicBezTo>
                  <a:pt x="211" y="491"/>
                  <a:pt x="208" y="488"/>
                  <a:pt x="203" y="484"/>
                </a:cubicBezTo>
                <a:cubicBezTo>
                  <a:pt x="214" y="472"/>
                  <a:pt x="225" y="460"/>
                  <a:pt x="237" y="451"/>
                </a:cubicBezTo>
                <a:cubicBezTo>
                  <a:pt x="240" y="448"/>
                  <a:pt x="249" y="451"/>
                  <a:pt x="255" y="452"/>
                </a:cubicBezTo>
                <a:cubicBezTo>
                  <a:pt x="286" y="457"/>
                  <a:pt x="318" y="468"/>
                  <a:pt x="349" y="466"/>
                </a:cubicBezTo>
                <a:cubicBezTo>
                  <a:pt x="472" y="455"/>
                  <a:pt x="513" y="330"/>
                  <a:pt x="490" y="248"/>
                </a:cubicBezTo>
                <a:cubicBezTo>
                  <a:pt x="472" y="180"/>
                  <a:pt x="422" y="140"/>
                  <a:pt x="358" y="116"/>
                </a:cubicBezTo>
                <a:cubicBezTo>
                  <a:pt x="286" y="88"/>
                  <a:pt x="213" y="84"/>
                  <a:pt x="137" y="92"/>
                </a:cubicBezTo>
                <a:cubicBezTo>
                  <a:pt x="134" y="93"/>
                  <a:pt x="131" y="94"/>
                  <a:pt x="127" y="95"/>
                </a:cubicBezTo>
                <a:cubicBezTo>
                  <a:pt x="128" y="106"/>
                  <a:pt x="129" y="116"/>
                  <a:pt x="131" y="131"/>
                </a:cubicBezTo>
                <a:cubicBezTo>
                  <a:pt x="87" y="118"/>
                  <a:pt x="46" y="105"/>
                  <a:pt x="0" y="91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4947269" y="2835721"/>
            <a:ext cx="1911108" cy="2570332"/>
          </a:xfrm>
          <a:custGeom>
            <a:avLst/>
            <a:gdLst>
              <a:gd name="T0" fmla="*/ 226 w 472"/>
              <a:gd name="T1" fmla="*/ 635 h 635"/>
              <a:gd name="T2" fmla="*/ 104 w 472"/>
              <a:gd name="T3" fmla="*/ 597 h 635"/>
              <a:gd name="T4" fmla="*/ 108 w 472"/>
              <a:gd name="T5" fmla="*/ 589 h 635"/>
              <a:gd name="T6" fmla="*/ 108 w 472"/>
              <a:gd name="T7" fmla="*/ 533 h 635"/>
              <a:gd name="T8" fmla="*/ 84 w 472"/>
              <a:gd name="T9" fmla="*/ 502 h 635"/>
              <a:gd name="T10" fmla="*/ 20 w 472"/>
              <a:gd name="T11" fmla="*/ 327 h 635"/>
              <a:gd name="T12" fmla="*/ 177 w 472"/>
              <a:gd name="T13" fmla="*/ 41 h 635"/>
              <a:gd name="T14" fmla="*/ 457 w 472"/>
              <a:gd name="T15" fmla="*/ 181 h 635"/>
              <a:gd name="T16" fmla="*/ 467 w 472"/>
              <a:gd name="T17" fmla="*/ 261 h 635"/>
              <a:gd name="T18" fmla="*/ 414 w 472"/>
              <a:gd name="T19" fmla="*/ 223 h 635"/>
              <a:gd name="T20" fmla="*/ 134 w 472"/>
              <a:gd name="T21" fmla="*/ 121 h 635"/>
              <a:gd name="T22" fmla="*/ 69 w 472"/>
              <a:gd name="T23" fmla="*/ 306 h 635"/>
              <a:gd name="T24" fmla="*/ 123 w 472"/>
              <a:gd name="T25" fmla="*/ 459 h 635"/>
              <a:gd name="T26" fmla="*/ 154 w 472"/>
              <a:gd name="T27" fmla="*/ 508 h 635"/>
              <a:gd name="T28" fmla="*/ 183 w 472"/>
              <a:gd name="T29" fmla="*/ 516 h 635"/>
              <a:gd name="T30" fmla="*/ 206 w 472"/>
              <a:gd name="T31" fmla="*/ 528 h 635"/>
              <a:gd name="T32" fmla="*/ 222 w 472"/>
              <a:gd name="T33" fmla="*/ 610 h 635"/>
              <a:gd name="T34" fmla="*/ 226 w 472"/>
              <a:gd name="T35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35">
                <a:moveTo>
                  <a:pt x="226" y="635"/>
                </a:moveTo>
                <a:cubicBezTo>
                  <a:pt x="183" y="622"/>
                  <a:pt x="144" y="609"/>
                  <a:pt x="104" y="597"/>
                </a:cubicBezTo>
                <a:cubicBezTo>
                  <a:pt x="106" y="593"/>
                  <a:pt x="107" y="590"/>
                  <a:pt x="108" y="589"/>
                </a:cubicBezTo>
                <a:cubicBezTo>
                  <a:pt x="131" y="566"/>
                  <a:pt x="131" y="557"/>
                  <a:pt x="108" y="533"/>
                </a:cubicBezTo>
                <a:cubicBezTo>
                  <a:pt x="99" y="524"/>
                  <a:pt x="90" y="514"/>
                  <a:pt x="84" y="502"/>
                </a:cubicBezTo>
                <a:cubicBezTo>
                  <a:pt x="57" y="446"/>
                  <a:pt x="29" y="390"/>
                  <a:pt x="20" y="327"/>
                </a:cubicBezTo>
                <a:cubicBezTo>
                  <a:pt x="0" y="194"/>
                  <a:pt x="49" y="86"/>
                  <a:pt x="177" y="41"/>
                </a:cubicBezTo>
                <a:cubicBezTo>
                  <a:pt x="294" y="0"/>
                  <a:pt x="418" y="62"/>
                  <a:pt x="457" y="181"/>
                </a:cubicBezTo>
                <a:cubicBezTo>
                  <a:pt x="465" y="207"/>
                  <a:pt x="472" y="233"/>
                  <a:pt x="467" y="261"/>
                </a:cubicBezTo>
                <a:cubicBezTo>
                  <a:pt x="432" y="263"/>
                  <a:pt x="421" y="253"/>
                  <a:pt x="414" y="223"/>
                </a:cubicBezTo>
                <a:cubicBezTo>
                  <a:pt x="383" y="75"/>
                  <a:pt x="235" y="44"/>
                  <a:pt x="134" y="121"/>
                </a:cubicBezTo>
                <a:cubicBezTo>
                  <a:pt x="73" y="169"/>
                  <a:pt x="62" y="235"/>
                  <a:pt x="69" y="306"/>
                </a:cubicBezTo>
                <a:cubicBezTo>
                  <a:pt x="75" y="361"/>
                  <a:pt x="98" y="411"/>
                  <a:pt x="123" y="459"/>
                </a:cubicBezTo>
                <a:cubicBezTo>
                  <a:pt x="131" y="477"/>
                  <a:pt x="143" y="493"/>
                  <a:pt x="154" y="508"/>
                </a:cubicBezTo>
                <a:cubicBezTo>
                  <a:pt x="161" y="518"/>
                  <a:pt x="170" y="523"/>
                  <a:pt x="183" y="516"/>
                </a:cubicBezTo>
                <a:cubicBezTo>
                  <a:pt x="200" y="506"/>
                  <a:pt x="203" y="509"/>
                  <a:pt x="206" y="528"/>
                </a:cubicBezTo>
                <a:cubicBezTo>
                  <a:pt x="211" y="555"/>
                  <a:pt x="217" y="582"/>
                  <a:pt x="222" y="610"/>
                </a:cubicBezTo>
                <a:cubicBezTo>
                  <a:pt x="223" y="617"/>
                  <a:pt x="224" y="624"/>
                  <a:pt x="226" y="635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8226" y="4688088"/>
            <a:ext cx="270420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功能分割，语义化命名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229806" y="4231473"/>
            <a:ext cx="183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规范的模块化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35899" y="4661461"/>
            <a:ext cx="270420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便于引用和管理依赖，减少源码体积，便于多设备运行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774785" y="4231473"/>
            <a:ext cx="178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包管理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92059" y="1922539"/>
            <a:ext cx="2704207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格式实现自定义的坐标位置和路径向量，理论上可实现单向路径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5223979" y="1490573"/>
            <a:ext cx="202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坐标格式自定义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坐标格式自定义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6107" y="2260191"/>
            <a:ext cx="9539785" cy="2781884"/>
          </a:xfrm>
          <a:prstGeom prst="rect">
            <a:avLst/>
          </a:prstGeom>
          <a:noFill/>
          <a:ln w="28575">
            <a:solidFill>
              <a:srgbClr val="00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42" y="1349764"/>
            <a:ext cx="4849336" cy="2950370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1698622" y="2562608"/>
            <a:ext cx="21938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坐标格式自定义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98622" y="2962718"/>
            <a:ext cx="3938249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自定义一套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的数据格式来表示每个坐标位置点的信息，具有可扩展性和可自定义性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94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 </a:t>
            </a: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包管理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6107" y="2260191"/>
            <a:ext cx="9539785" cy="2781884"/>
          </a:xfrm>
          <a:prstGeom prst="rect">
            <a:avLst/>
          </a:prstGeom>
          <a:noFill/>
          <a:ln w="28575">
            <a:solidFill>
              <a:srgbClr val="00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33" y="681487"/>
            <a:ext cx="2810699" cy="4055289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1698621" y="2562608"/>
            <a:ext cx="225259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包管理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98622" y="2962718"/>
            <a:ext cx="3938249" cy="9052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项目构建工具，采用约定俗称的目录结构，工具自动引入依赖，结合脚本还可方便地构建打包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20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规范的模块化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6107" y="2260191"/>
            <a:ext cx="9539785" cy="2781884"/>
          </a:xfrm>
          <a:prstGeom prst="rect">
            <a:avLst/>
          </a:prstGeom>
          <a:noFill/>
          <a:ln w="28575">
            <a:solidFill>
              <a:srgbClr val="00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34" y="1446094"/>
            <a:ext cx="3264351" cy="3033247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1698622" y="256260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规范的模块化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98622" y="2962718"/>
            <a:ext cx="3938249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功能分割和分级，由底层基础逐渐封装至高层具象，语义化类名和方法名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5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4479788" y="3909532"/>
            <a:ext cx="323242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 introduction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模块详解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模块详解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主要分割为四大功能模块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 rot="2700000">
            <a:off x="4378802" y="2654529"/>
            <a:ext cx="3419578" cy="1548942"/>
          </a:xfrm>
          <a:prstGeom prst="ellipse">
            <a:avLst/>
          </a:prstGeom>
          <a:noFill/>
          <a:ln w="19050" cap="rnd">
            <a:solidFill>
              <a:srgbClr val="002B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002B4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8100000">
            <a:off x="4375997" y="2651725"/>
            <a:ext cx="3419578" cy="1548942"/>
          </a:xfrm>
          <a:prstGeom prst="ellipse">
            <a:avLst/>
          </a:prstGeom>
          <a:noFill/>
          <a:ln w="19050" cap="rnd">
            <a:solidFill>
              <a:srgbClr val="002B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002B41"/>
              </a:solidFill>
            </a:endParaRPr>
          </a:p>
        </p:txBody>
      </p:sp>
      <p:sp>
        <p:nvSpPr>
          <p:cNvPr id="15" name="流程图: 决策 14"/>
          <p:cNvSpPr/>
          <p:nvPr/>
        </p:nvSpPr>
        <p:spPr>
          <a:xfrm>
            <a:off x="5339202" y="1432577"/>
            <a:ext cx="1496604" cy="1496604"/>
          </a:xfrm>
          <a:prstGeom prst="flowChartDecision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流程图: 决策 15"/>
          <p:cNvSpPr/>
          <p:nvPr/>
        </p:nvSpPr>
        <p:spPr>
          <a:xfrm>
            <a:off x="6644859" y="2738234"/>
            <a:ext cx="1496604" cy="1496604"/>
          </a:xfrm>
          <a:prstGeom prst="flowChartDecision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流程图: 决策 16"/>
          <p:cNvSpPr/>
          <p:nvPr/>
        </p:nvSpPr>
        <p:spPr>
          <a:xfrm>
            <a:off x="5383481" y="3999612"/>
            <a:ext cx="1496604" cy="1496604"/>
          </a:xfrm>
          <a:prstGeom prst="flowChartDecision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决策 17"/>
          <p:cNvSpPr/>
          <p:nvPr/>
        </p:nvSpPr>
        <p:spPr>
          <a:xfrm>
            <a:off x="4066961" y="2704819"/>
            <a:ext cx="1496604" cy="1496604"/>
          </a:xfrm>
          <a:prstGeom prst="flowChartDecision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79908" y="4121858"/>
            <a:ext cx="37730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Buiding.java/Location.java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79908" y="4521968"/>
            <a:ext cx="3084393" cy="9052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建筑物类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坐标类，存储建筑物的信息（主要是坐标），并附带一些计算距离等方法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7979907" y="1669558"/>
            <a:ext cx="232456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Navigator.java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79908" y="2069668"/>
            <a:ext cx="3084393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导航算法的具体实现，实现了逻辑层面的路径规划和选择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2478421" y="412185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Painter.java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27698" y="4521968"/>
            <a:ext cx="3084393" cy="9052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画图能力的抽象，主要负责将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信息中的建筑物和导航算法中得到的路径绘制出来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887523" y="1669558"/>
            <a:ext cx="23245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Application.java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27698" y="2069668"/>
            <a:ext cx="3084393" cy="3450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顶层模块，负责程序框架的启动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538</Words>
  <Application>Microsoft Macintosh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微软雅黑</vt:lpstr>
      <vt:lpstr>Arial</vt:lpstr>
      <vt:lpstr>Calibri</vt:lpstr>
      <vt:lpstr>Calibri Light</vt:lpstr>
      <vt:lpstr>Impact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陶 威</cp:lastModifiedBy>
  <cp:revision>41</cp:revision>
  <dcterms:created xsi:type="dcterms:W3CDTF">2016-12-09T01:44:00Z</dcterms:created>
  <dcterms:modified xsi:type="dcterms:W3CDTF">2019-10-06T15:54:46Z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